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 showSpecialPlsOnTitleSld="0">
  <p:sldMasterIdLst>
    <p:sldMasterId id="2147483681" r:id="rId4"/>
    <p:sldMasterId id="2147483682" r:id="rId5"/>
    <p:sldMasterId id="214748368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</p:sldIdLst>
  <p:sldSz cy="5143500" cx="9144000"/>
  <p:notesSz cx="6858000" cy="9144000"/>
  <p:embeddedFontLst>
    <p:embeddedFont>
      <p:font typeface="Sniglet"/>
      <p:regular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font" Target="fonts/Sniglet-regular.fntdata"/><Relationship Id="rId12" Type="http://schemas.openxmlformats.org/officeDocument/2006/relationships/slide" Target="slides/slide5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56c6a059a4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202" name="Google Shape;202;g56c6a059a4_0_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516bf4b584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516bf4b584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516bf4b584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516bf4b584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2"/>
                </a:solidFill>
              </a:rPr>
              <a:t>Todos los grupos de asignaturas del PAI tienen cuatro </a:t>
            </a:r>
            <a:r>
              <a:rPr b="1" lang="en" sz="1400"/>
              <a:t>criterios de evaluación</a:t>
            </a:r>
            <a:r>
              <a:rPr lang="en" sz="1400"/>
              <a:t>. Todos los criterios conllevan la misma ponderación.</a:t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2"/>
                </a:solidFill>
              </a:rPr>
              <a:t>Esta no es </a:t>
            </a:r>
            <a:r>
              <a:rPr i="1" lang="en" sz="1400">
                <a:solidFill>
                  <a:schemeClr val="dk2"/>
                </a:solidFill>
              </a:rPr>
              <a:t>una representación final de los niveles de logro</a:t>
            </a:r>
            <a:r>
              <a:rPr lang="en" sz="1400">
                <a:solidFill>
                  <a:schemeClr val="dk2"/>
                </a:solidFill>
              </a:rPr>
              <a:t> para los estudiantes durante el semestre, sino que es </a:t>
            </a:r>
            <a:r>
              <a:rPr b="1" lang="en" sz="1400" u="sng">
                <a:solidFill>
                  <a:schemeClr val="dk2"/>
                </a:solidFill>
              </a:rPr>
              <a:t>una ventana al progreso de su aprendizaje</a:t>
            </a:r>
            <a:r>
              <a:rPr b="1" lang="en" sz="1400">
                <a:solidFill>
                  <a:schemeClr val="dk2"/>
                </a:solidFill>
              </a:rPr>
              <a:t>. </a:t>
            </a:r>
            <a:endParaRPr b="1" sz="14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Sniglet"/>
              <a:ea typeface="Sniglet"/>
              <a:cs typeface="Sniglet"/>
              <a:sym typeface="Sniglet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51ffa4591e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51ffa4591e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5a275dd6a9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5a275dd6a9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iapositiva de título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objetos" type="obj">
  <p:cSld name="OBJEC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5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cabezado de sección" type="secHead">
  <p:cSld name="SECTION_HEAD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6"/>
          <p:cNvSpPr txBox="1"/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1" name="Google Shape;71;p16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Google Shape;73;p1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os objetos" type="twoObj">
  <p:cSld name="TWO_OBJECTS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" type="body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2" type="body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ación" type="twoTxTwoObj">
  <p:cSld name="TWO_OBJECTS_WITH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" type="body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4" name="Google Shape;84;p18"/>
          <p:cNvSpPr txBox="1"/>
          <p:nvPr>
            <p:ph idx="2" type="body"/>
          </p:nvPr>
        </p:nvSpPr>
        <p:spPr>
          <a:xfrm>
            <a:off x="629841" y="1878806"/>
            <a:ext cx="3868500" cy="27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3" type="body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86" name="Google Shape;86;p18"/>
          <p:cNvSpPr txBox="1"/>
          <p:nvPr>
            <p:ph idx="4" type="body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8" name="Google Shape;88;p18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olo el título" type="titleOnly">
  <p:cSld name="TITLE_ONLY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 blanco" type="blank">
  <p:cSld name="BLANK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0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ido con título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3810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n con título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texto vertical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vertical y texto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iapositiva de título" type="title">
  <p:cSld name="TITLE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3" name="Google Shape;133;p26"/>
          <p:cNvSpPr txBox="1"/>
          <p:nvPr>
            <p:ph idx="1" type="subTitle"/>
          </p:nvPr>
        </p:nvSpPr>
        <p:spPr>
          <a:xfrm>
            <a:off x="1143000" y="2701528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rt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rtl="0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34" name="Google Shape;134;p26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5" name="Google Shape;135;p26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6" name="Google Shape;136;p2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objetos" type="obj">
  <p:cSld name="OBJECT"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27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9" name="Google Shape;139;p27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40" name="Google Shape;140;p27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1" name="Google Shape;141;p27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2" name="Google Shape;142;p27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cabezado de sección" type="secHead">
  <p:cSld name="SECTION_HEADER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8"/>
          <p:cNvSpPr txBox="1"/>
          <p:nvPr>
            <p:ph type="title"/>
          </p:nvPr>
        </p:nvSpPr>
        <p:spPr>
          <a:xfrm>
            <a:off x="623888" y="1282304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5" name="Google Shape;145;p28"/>
          <p:cNvSpPr txBox="1"/>
          <p:nvPr>
            <p:ph idx="1" type="body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46" name="Google Shape;146;p28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7" name="Google Shape;147;p28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48" name="Google Shape;148;p28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os objetos" type="twoObj">
  <p:cSld name="TWO_OBJECTS"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9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1" name="Google Shape;151;p29"/>
          <p:cNvSpPr txBox="1"/>
          <p:nvPr>
            <p:ph idx="1" type="body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52" name="Google Shape;152;p29"/>
          <p:cNvSpPr txBox="1"/>
          <p:nvPr>
            <p:ph idx="2" type="body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53" name="Google Shape;153;p29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4" name="Google Shape;154;p29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5" name="Google Shape;155;p29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ación" type="twoTxTwoObj">
  <p:cSld name="TWO_OBJECTS_WITH_TEXT"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30"/>
          <p:cNvSpPr txBox="1"/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8" name="Google Shape;158;p30"/>
          <p:cNvSpPr txBox="1"/>
          <p:nvPr>
            <p:ph idx="1" type="body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59" name="Google Shape;159;p30"/>
          <p:cNvSpPr txBox="1"/>
          <p:nvPr>
            <p:ph idx="2" type="body"/>
          </p:nvPr>
        </p:nvSpPr>
        <p:spPr>
          <a:xfrm>
            <a:off x="629841" y="1878806"/>
            <a:ext cx="3868500" cy="27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60" name="Google Shape;160;p30"/>
          <p:cNvSpPr txBox="1"/>
          <p:nvPr>
            <p:ph idx="3" type="body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161" name="Google Shape;161;p30"/>
          <p:cNvSpPr txBox="1"/>
          <p:nvPr>
            <p:ph idx="4" type="body"/>
          </p:nvPr>
        </p:nvSpPr>
        <p:spPr>
          <a:xfrm>
            <a:off x="4629150" y="1878806"/>
            <a:ext cx="3887400" cy="27633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62" name="Google Shape;162;p30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3" name="Google Shape;163;p30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4" name="Google Shape;164;p30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olo el título" type="titleOnly">
  <p:cSld name="TITLE_ONLY"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31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7" name="Google Shape;167;p31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8" name="Google Shape;168;p31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9" name="Google Shape;169;p31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n blanco" type="blank">
  <p:cSld name="BLANK"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2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2" name="Google Shape;172;p32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3" name="Google Shape;173;p32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ido con título" type="objTx">
  <p:cSld name="OBJECT_WITH_CAPTION_TEXT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3"/>
          <p:cNvSpPr txBox="1"/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6" name="Google Shape;176;p33"/>
          <p:cNvSpPr txBox="1"/>
          <p:nvPr>
            <p:ph idx="1" type="body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3810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177" name="Google Shape;177;p33"/>
          <p:cNvSpPr txBox="1"/>
          <p:nvPr>
            <p:ph idx="2" type="body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78" name="Google Shape;178;p3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79" name="Google Shape;179;p3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0" name="Google Shape;180;p3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n con título" type="picTx">
  <p:cSld name="PICTURE_WITH_CAPTION_TEXT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4"/>
          <p:cNvSpPr txBox="1"/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3" name="Google Shape;183;p34"/>
          <p:cNvSpPr/>
          <p:nvPr>
            <p:ph idx="2" type="pic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lvl="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4" name="Google Shape;184;p34"/>
          <p:cNvSpPr txBox="1"/>
          <p:nvPr>
            <p:ph idx="1" type="body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2286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185" name="Google Shape;185;p34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6" name="Google Shape;186;p34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87" name="Google Shape;187;p34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y texto vertical" type="vertTx">
  <p:cSld name="VERTICAL_TEXT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5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0" name="Google Shape;190;p35"/>
          <p:cNvSpPr txBox="1"/>
          <p:nvPr>
            <p:ph idx="1" type="body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91" name="Google Shape;191;p35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2" name="Google Shape;192;p35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3" name="Google Shape;193;p35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vertical y texto" type="vertTitleAndTx">
  <p:cSld name="VERTICAL_TITLE_AND_VERTICAL_TEXT"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6"/>
          <p:cNvSpPr txBox="1"/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6" name="Google Shape;196;p36"/>
          <p:cNvSpPr txBox="1"/>
          <p:nvPr>
            <p:ph idx="1" type="body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317500" lvl="0" marL="45720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197" name="Google Shape;197;p36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8" name="Google Shape;198;p36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9" name="Google Shape;199;p36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/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b="0" i="0" sz="3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127" name="Google Shape;127;p25"/>
          <p:cNvSpPr txBox="1"/>
          <p:nvPr>
            <p:ph idx="1" type="body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/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8" name="Google Shape;128;p25"/>
          <p:cNvSpPr txBox="1"/>
          <p:nvPr>
            <p:ph idx="10" type="dt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9" name="Google Shape;129;p25"/>
          <p:cNvSpPr txBox="1"/>
          <p:nvPr>
            <p:ph idx="11" type="ftr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/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0" name="Google Shape;130;p25"/>
          <p:cNvSpPr txBox="1"/>
          <p:nvPr>
            <p:ph idx="12" type="sldNum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Relationship Id="rId4" Type="http://schemas.openxmlformats.org/officeDocument/2006/relationships/image" Target="../media/image6.png"/><Relationship Id="rId5" Type="http://schemas.openxmlformats.org/officeDocument/2006/relationships/image" Target="../media/image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1.png"/><Relationship Id="rId5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1" Type="http://schemas.openxmlformats.org/officeDocument/2006/relationships/hyperlink" Target="https://drive.google.com/file/d/1UiSP6qvNCZ8kB8CPFyeMYbwFlD0At-w_/view?usp=sharing" TargetMode="External"/><Relationship Id="rId10" Type="http://schemas.openxmlformats.org/officeDocument/2006/relationships/hyperlink" Target="https://drive.google.com/file/d/1UiSP6qvNCZ8kB8CPFyeMYbwFlD0At-w_/view?usp=sharing" TargetMode="External"/><Relationship Id="rId13" Type="http://schemas.openxmlformats.org/officeDocument/2006/relationships/image" Target="../media/image5.png"/><Relationship Id="rId1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drive.google.com/file/d/1H2nRnm1kyNFd5d5hv4WrvJeAWe_qyvdG/view?usp=sharing" TargetMode="External"/><Relationship Id="rId4" Type="http://schemas.openxmlformats.org/officeDocument/2006/relationships/hyperlink" Target="https://drive.google.com/file/d/1FUXW27G4dyg09S_k1IcBgSr_syjlCJYj/view?usp=sharing" TargetMode="External"/><Relationship Id="rId9" Type="http://schemas.openxmlformats.org/officeDocument/2006/relationships/hyperlink" Target="https://drive.google.com/file/d/1yywPs98eQVXF2ZaAuuiUipYujDfrMBF4/view?usp=sharing" TargetMode="External"/><Relationship Id="rId5" Type="http://schemas.openxmlformats.org/officeDocument/2006/relationships/hyperlink" Target="https://drive.google.com/file/d/1ND7cgQclCy75pNDlKTgQmr_EEfPOIuij/view?usp=sharing" TargetMode="External"/><Relationship Id="rId6" Type="http://schemas.openxmlformats.org/officeDocument/2006/relationships/hyperlink" Target="https://drive.google.com/file/d/1atFGg8TCPe-Y9Ed8jxP2E3O6OCBrLsfI/view?usp=sharing" TargetMode="External"/><Relationship Id="rId7" Type="http://schemas.openxmlformats.org/officeDocument/2006/relationships/hyperlink" Target="https://drive.google.com/file/d/1sk2dSNimtHtlL5ua6OwS2p9qNQ0oW4Sv/view?usp=sharing" TargetMode="External"/><Relationship Id="rId8" Type="http://schemas.openxmlformats.org/officeDocument/2006/relationships/hyperlink" Target="https://drive.google.com/file/d/1WasW1ZrkQ1-33gagHxN_L-xhaGBJAqlH/view?usp=sharing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Relationship Id="rId4" Type="http://schemas.openxmlformats.org/officeDocument/2006/relationships/hyperlink" Target="mailto:mvidal@stjohns.cl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7"/>
          <p:cNvSpPr txBox="1"/>
          <p:nvPr/>
        </p:nvSpPr>
        <p:spPr>
          <a:xfrm>
            <a:off x="3600450" y="1792150"/>
            <a:ext cx="5171400" cy="9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lang="en" sz="3000">
                <a:solidFill>
                  <a:schemeClr val="dk1"/>
                </a:solidFill>
              </a:rPr>
              <a:t>INFORME DE PROGRESO en el MYP / PAI </a:t>
            </a:r>
            <a:endParaRPr b="1" sz="3000">
              <a:solidFill>
                <a:schemeClr val="dk1"/>
              </a:solidFill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b="1" i="1" lang="en" sz="2000">
                <a:solidFill>
                  <a:schemeClr val="dk1"/>
                </a:solidFill>
              </a:rPr>
              <a:t>(Middle Years Programme</a:t>
            </a:r>
            <a:r>
              <a:rPr b="1" i="1" lang="en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)</a:t>
            </a:r>
            <a:endParaRPr b="1" i="1" sz="20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7"/>
          <p:cNvSpPr txBox="1"/>
          <p:nvPr/>
        </p:nvSpPr>
        <p:spPr>
          <a:xfrm>
            <a:off x="7613708" y="71405"/>
            <a:ext cx="1530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15</a:t>
            </a:r>
            <a:r>
              <a:rPr b="0" i="0" lang="en" sz="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/ 0</a:t>
            </a:r>
            <a:r>
              <a:rPr lang="en" sz="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5</a:t>
            </a:r>
            <a:r>
              <a:rPr b="0" i="0" lang="en" sz="8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/ 2019</a:t>
            </a:r>
            <a:r>
              <a:rPr b="0" i="0" lang="en" sz="14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b="0" i="0" sz="1400" u="none" cap="none" strike="noStrik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06" name="Google Shape;206;p37"/>
          <p:cNvGrpSpPr/>
          <p:nvPr/>
        </p:nvGrpSpPr>
        <p:grpSpPr>
          <a:xfrm>
            <a:off x="6559856" y="348300"/>
            <a:ext cx="2211998" cy="536152"/>
            <a:chOff x="3163406" y="708525"/>
            <a:chExt cx="2211998" cy="536152"/>
          </a:xfrm>
        </p:grpSpPr>
        <p:pic>
          <p:nvPicPr>
            <p:cNvPr id="207" name="Google Shape;207;p37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163406" y="708525"/>
              <a:ext cx="574242" cy="53615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08" name="Google Shape;208;p37"/>
            <p:cNvCxnSpPr/>
            <p:nvPr/>
          </p:nvCxnSpPr>
          <p:spPr>
            <a:xfrm>
              <a:off x="3797442" y="708528"/>
              <a:ext cx="0" cy="4743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209" name="Google Shape;209;p37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857250" y="748089"/>
              <a:ext cx="1518154" cy="3951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8"/>
          <p:cNvSpPr txBox="1"/>
          <p:nvPr/>
        </p:nvSpPr>
        <p:spPr>
          <a:xfrm>
            <a:off x="157450" y="4757450"/>
            <a:ext cx="3135900" cy="30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700">
                <a:solidFill>
                  <a:schemeClr val="dk2"/>
                </a:solidFill>
              </a:rPr>
              <a:t>El Programa de los Años Intermedios: de los principios a la práctica (2017)</a:t>
            </a:r>
            <a:endParaRPr sz="700"/>
          </a:p>
        </p:txBody>
      </p:sp>
      <p:grpSp>
        <p:nvGrpSpPr>
          <p:cNvPr id="215" name="Google Shape;215;p38"/>
          <p:cNvGrpSpPr/>
          <p:nvPr/>
        </p:nvGrpSpPr>
        <p:grpSpPr>
          <a:xfrm>
            <a:off x="6620306" y="170050"/>
            <a:ext cx="2211998" cy="536152"/>
            <a:chOff x="3163406" y="708525"/>
            <a:chExt cx="2211998" cy="536152"/>
          </a:xfrm>
        </p:grpSpPr>
        <p:pic>
          <p:nvPicPr>
            <p:cNvPr id="216" name="Google Shape;216;p38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163406" y="708525"/>
              <a:ext cx="574242" cy="53615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17" name="Google Shape;217;p38"/>
            <p:cNvCxnSpPr/>
            <p:nvPr/>
          </p:nvCxnSpPr>
          <p:spPr>
            <a:xfrm>
              <a:off x="3797442" y="708528"/>
              <a:ext cx="0" cy="4743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218" name="Google Shape;218;p38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857250" y="748089"/>
              <a:ext cx="1518154" cy="3951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9" name="Google Shape;219;p3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0" name="Google Shape;220;p38"/>
          <p:cNvSpPr txBox="1"/>
          <p:nvPr/>
        </p:nvSpPr>
        <p:spPr>
          <a:xfrm>
            <a:off x="425175" y="139325"/>
            <a:ext cx="58020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</a:rPr>
              <a:t>Modelo del programa</a:t>
            </a:r>
            <a:endParaRPr b="1" sz="3000"/>
          </a:p>
        </p:txBody>
      </p:sp>
      <p:pic>
        <p:nvPicPr>
          <p:cNvPr id="221" name="Google Shape;221;p3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77125" y="736925"/>
            <a:ext cx="4189748" cy="41897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p39"/>
          <p:cNvPicPr preferRelativeResize="0"/>
          <p:nvPr/>
        </p:nvPicPr>
        <p:blipFill rotWithShape="1">
          <a:blip r:embed="rId3">
            <a:alphaModFix/>
          </a:blip>
          <a:srcRect b="22918" l="0" r="0" t="7632"/>
          <a:stretch/>
        </p:blipFill>
        <p:spPr>
          <a:xfrm>
            <a:off x="444800" y="825900"/>
            <a:ext cx="7279675" cy="4085201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9"/>
          <p:cNvSpPr txBox="1"/>
          <p:nvPr/>
        </p:nvSpPr>
        <p:spPr>
          <a:xfrm>
            <a:off x="444800" y="282225"/>
            <a:ext cx="4456800" cy="4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800"/>
              <a:t>Informe de progreso</a:t>
            </a:r>
            <a:endParaRPr b="1" sz="2800"/>
          </a:p>
        </p:txBody>
      </p:sp>
      <p:grpSp>
        <p:nvGrpSpPr>
          <p:cNvPr id="228" name="Google Shape;228;p39"/>
          <p:cNvGrpSpPr/>
          <p:nvPr/>
        </p:nvGrpSpPr>
        <p:grpSpPr>
          <a:xfrm>
            <a:off x="6559856" y="220375"/>
            <a:ext cx="2211998" cy="536152"/>
            <a:chOff x="3163406" y="708525"/>
            <a:chExt cx="2211998" cy="536152"/>
          </a:xfrm>
        </p:grpSpPr>
        <p:pic>
          <p:nvPicPr>
            <p:cNvPr id="229" name="Google Shape;229;p39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163406" y="708525"/>
              <a:ext cx="574242" cy="53615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30" name="Google Shape;230;p39"/>
            <p:cNvCxnSpPr/>
            <p:nvPr/>
          </p:nvCxnSpPr>
          <p:spPr>
            <a:xfrm>
              <a:off x="3797442" y="708528"/>
              <a:ext cx="0" cy="4743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231" name="Google Shape;231;p3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857250" y="748089"/>
              <a:ext cx="1518154" cy="3951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32" name="Google Shape;232;p3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3" name="Google Shape;233;p39"/>
          <p:cNvSpPr txBox="1"/>
          <p:nvPr/>
        </p:nvSpPr>
        <p:spPr>
          <a:xfrm>
            <a:off x="3816075" y="1004125"/>
            <a:ext cx="3908400" cy="796500"/>
          </a:xfrm>
          <a:prstGeom prst="rect">
            <a:avLst/>
          </a:prstGeom>
          <a:solidFill>
            <a:srgbClr val="B7B7B7"/>
          </a:solidFill>
          <a:ln cap="flat" cmpd="sng" w="1905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Verdana"/>
                <a:ea typeface="Verdana"/>
                <a:cs typeface="Verdana"/>
                <a:sym typeface="Verdana"/>
              </a:rPr>
              <a:t>En la sección </a:t>
            </a:r>
            <a:r>
              <a:rPr b="1" lang="en">
                <a:latin typeface="Verdana"/>
                <a:ea typeface="Verdana"/>
                <a:cs typeface="Verdana"/>
                <a:sym typeface="Verdana"/>
              </a:rPr>
              <a:t>Aprendizajes Esperados</a:t>
            </a:r>
            <a:r>
              <a:rPr lang="en">
                <a:latin typeface="Verdana"/>
                <a:ea typeface="Verdana"/>
                <a:cs typeface="Verdana"/>
                <a:sym typeface="Verdana"/>
              </a:rPr>
              <a:t> de Schooltrack encontrarán los informes de MYP.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234" name="Google Shape;234;p39"/>
          <p:cNvCxnSpPr>
            <a:stCxn id="233" idx="1"/>
          </p:cNvCxnSpPr>
          <p:nvPr/>
        </p:nvCxnSpPr>
        <p:spPr>
          <a:xfrm rot="10800000">
            <a:off x="3240975" y="1343275"/>
            <a:ext cx="575100" cy="5910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35" name="Google Shape;235;p39"/>
          <p:cNvSpPr txBox="1"/>
          <p:nvPr/>
        </p:nvSpPr>
        <p:spPr>
          <a:xfrm>
            <a:off x="444800" y="2549725"/>
            <a:ext cx="1489500" cy="2507100"/>
          </a:xfrm>
          <a:prstGeom prst="rect">
            <a:avLst/>
          </a:prstGeom>
          <a:solidFill>
            <a:srgbClr val="999999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Verdana"/>
                <a:ea typeface="Verdana"/>
                <a:cs typeface="Verdana"/>
                <a:sym typeface="Verdana"/>
              </a:rPr>
              <a:t>Pueden seleccionar </a:t>
            </a:r>
            <a:r>
              <a:rPr b="1" lang="en">
                <a:latin typeface="Verdana"/>
                <a:ea typeface="Verdana"/>
                <a:cs typeface="Verdana"/>
                <a:sym typeface="Verdana"/>
              </a:rPr>
              <a:t>Selección</a:t>
            </a:r>
            <a:r>
              <a:rPr lang="en">
                <a:latin typeface="Verdana"/>
                <a:ea typeface="Verdana"/>
                <a:cs typeface="Verdana"/>
                <a:sym typeface="Verdana"/>
              </a:rPr>
              <a:t> para ver el informe por asignatura. </a:t>
            </a:r>
            <a:endParaRPr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Verdana"/>
                <a:ea typeface="Verdana"/>
                <a:cs typeface="Verdana"/>
                <a:sym typeface="Verdana"/>
              </a:rPr>
              <a:t>O, </a:t>
            </a:r>
            <a:r>
              <a:rPr b="1" lang="en">
                <a:latin typeface="Verdana"/>
                <a:ea typeface="Verdana"/>
                <a:cs typeface="Verdana"/>
                <a:sym typeface="Verdana"/>
              </a:rPr>
              <a:t>Completo</a:t>
            </a:r>
            <a:r>
              <a:rPr lang="en">
                <a:latin typeface="Verdana"/>
                <a:ea typeface="Verdana"/>
                <a:cs typeface="Verdana"/>
                <a:sym typeface="Verdana"/>
              </a:rPr>
              <a:t> para ver los informes de todas las asignaturas.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236" name="Google Shape;236;p39"/>
          <p:cNvCxnSpPr>
            <a:stCxn id="235" idx="0"/>
          </p:cNvCxnSpPr>
          <p:nvPr/>
        </p:nvCxnSpPr>
        <p:spPr>
          <a:xfrm flipH="1" rot="10800000">
            <a:off x="1189550" y="2004025"/>
            <a:ext cx="722700" cy="545700"/>
          </a:xfrm>
          <a:prstGeom prst="straightConnector1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37" name="Google Shape;237;p39"/>
          <p:cNvSpPr txBox="1"/>
          <p:nvPr/>
        </p:nvSpPr>
        <p:spPr>
          <a:xfrm>
            <a:off x="4972150" y="2757300"/>
            <a:ext cx="3067800" cy="1515000"/>
          </a:xfrm>
          <a:prstGeom prst="rect">
            <a:avLst/>
          </a:prstGeom>
          <a:solidFill>
            <a:srgbClr val="999999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Verdana"/>
                <a:ea typeface="Verdana"/>
                <a:cs typeface="Verdana"/>
                <a:sym typeface="Verdana"/>
              </a:rPr>
              <a:t>Aquí pueden ver los </a:t>
            </a:r>
            <a:r>
              <a:rPr b="1" lang="en">
                <a:latin typeface="Verdana"/>
                <a:ea typeface="Verdana"/>
                <a:cs typeface="Verdana"/>
                <a:sym typeface="Verdana"/>
              </a:rPr>
              <a:t>niveles de logro </a:t>
            </a:r>
            <a:r>
              <a:rPr lang="en">
                <a:latin typeface="Verdana"/>
                <a:ea typeface="Verdana"/>
                <a:cs typeface="Verdana"/>
                <a:sym typeface="Verdana"/>
              </a:rPr>
              <a:t>por </a:t>
            </a:r>
            <a:r>
              <a:rPr b="1" lang="en">
                <a:latin typeface="Verdana"/>
                <a:ea typeface="Verdana"/>
                <a:cs typeface="Verdana"/>
                <a:sym typeface="Verdana"/>
              </a:rPr>
              <a:t>cada criteria de evaluación</a:t>
            </a:r>
            <a:r>
              <a:rPr lang="en">
                <a:latin typeface="Verdana"/>
                <a:ea typeface="Verdana"/>
                <a:cs typeface="Verdana"/>
                <a:sym typeface="Verdana"/>
              </a:rPr>
              <a:t> relacionado con la asignatura PAI. </a:t>
            </a:r>
            <a:r>
              <a:rPr lang="en">
                <a:latin typeface="Verdana"/>
                <a:ea typeface="Verdana"/>
                <a:cs typeface="Verdana"/>
                <a:sym typeface="Verdana"/>
              </a:rPr>
              <a:t>Este nivel de logro se explica con más detalle en las </a:t>
            </a:r>
            <a:r>
              <a:rPr b="1" lang="en">
                <a:latin typeface="Verdana"/>
                <a:ea typeface="Verdana"/>
                <a:cs typeface="Verdana"/>
                <a:sym typeface="Verdana"/>
              </a:rPr>
              <a:t>Rúbricas del PAI.</a:t>
            </a:r>
            <a:endParaRPr b="1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8" name="Google Shape;238;p39"/>
          <p:cNvSpPr txBox="1"/>
          <p:nvPr/>
        </p:nvSpPr>
        <p:spPr>
          <a:xfrm>
            <a:off x="4405175" y="2549725"/>
            <a:ext cx="318300" cy="3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4</a:t>
            </a:r>
            <a:endParaRPr/>
          </a:p>
        </p:txBody>
      </p:sp>
      <p:sp>
        <p:nvSpPr>
          <p:cNvPr id="239" name="Google Shape;239;p39"/>
          <p:cNvSpPr txBox="1"/>
          <p:nvPr/>
        </p:nvSpPr>
        <p:spPr>
          <a:xfrm>
            <a:off x="4346600" y="4272300"/>
            <a:ext cx="471900" cy="3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EP</a:t>
            </a:r>
            <a:endParaRPr/>
          </a:p>
        </p:txBody>
      </p:sp>
      <p:sp>
        <p:nvSpPr>
          <p:cNvPr id="240" name="Google Shape;240;p39"/>
          <p:cNvSpPr txBox="1"/>
          <p:nvPr/>
        </p:nvSpPr>
        <p:spPr>
          <a:xfrm>
            <a:off x="4423400" y="3675225"/>
            <a:ext cx="318300" cy="3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  <p:sp>
        <p:nvSpPr>
          <p:cNvPr id="241" name="Google Shape;241;p39"/>
          <p:cNvSpPr txBox="1"/>
          <p:nvPr/>
        </p:nvSpPr>
        <p:spPr>
          <a:xfrm>
            <a:off x="4423400" y="3108200"/>
            <a:ext cx="318300" cy="33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40"/>
          <p:cNvSpPr txBox="1"/>
          <p:nvPr>
            <p:ph type="title"/>
          </p:nvPr>
        </p:nvSpPr>
        <p:spPr>
          <a:xfrm>
            <a:off x="1109400" y="1001963"/>
            <a:ext cx="3462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</a:t>
            </a:r>
            <a:r>
              <a:rPr lang="en" sz="2400"/>
              <a:t>ubject groups</a:t>
            </a:r>
            <a:endParaRPr sz="2400"/>
          </a:p>
        </p:txBody>
      </p:sp>
      <p:sp>
        <p:nvSpPr>
          <p:cNvPr id="247" name="Google Shape;247;p40"/>
          <p:cNvSpPr txBox="1"/>
          <p:nvPr>
            <p:ph idx="1" type="body"/>
          </p:nvPr>
        </p:nvSpPr>
        <p:spPr>
          <a:xfrm>
            <a:off x="1990300" y="1574673"/>
            <a:ext cx="3999900" cy="275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u="sng">
                <a:solidFill>
                  <a:schemeClr val="accent5"/>
                </a:solidFill>
                <a:hlinkClick r:id="rId3"/>
              </a:rPr>
              <a:t>Diseño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Lengua y literatura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u="sng">
                <a:solidFill>
                  <a:schemeClr val="hlink"/>
                </a:solidFill>
                <a:hlinkClick r:id="rId5"/>
              </a:rPr>
              <a:t>Inglés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u="sng">
                <a:solidFill>
                  <a:schemeClr val="hlink"/>
                </a:solidFill>
                <a:hlinkClick r:id="rId6"/>
              </a:rPr>
              <a:t>Individuos y sociedades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u="sng">
                <a:solidFill>
                  <a:schemeClr val="hlink"/>
                </a:solidFill>
                <a:hlinkClick r:id="rId7"/>
              </a:rPr>
              <a:t>Ciencias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u="sng">
                <a:solidFill>
                  <a:schemeClr val="hlink"/>
                </a:solidFill>
                <a:hlinkClick r:id="rId8"/>
              </a:rPr>
              <a:t>Matemáticas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u="sng">
                <a:solidFill>
                  <a:schemeClr val="hlink"/>
                </a:solidFill>
                <a:hlinkClick r:id="rId9"/>
              </a:rPr>
              <a:t>Artes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sz="1800" u="sng">
                <a:solidFill>
                  <a:schemeClr val="hlink"/>
                </a:solidFill>
                <a:hlinkClick r:id="rId10"/>
              </a:rPr>
              <a:t>Educación Física</a:t>
            </a:r>
            <a:r>
              <a:rPr lang="en" sz="1800" u="sng">
                <a:solidFill>
                  <a:schemeClr val="hlink"/>
                </a:solidFill>
                <a:hlinkClick r:id="rId11"/>
              </a:rPr>
              <a:t> y para la salud</a:t>
            </a:r>
            <a:endParaRPr sz="1800"/>
          </a:p>
        </p:txBody>
      </p:sp>
      <p:sp>
        <p:nvSpPr>
          <p:cNvPr id="248" name="Google Shape;248;p40"/>
          <p:cNvSpPr txBox="1"/>
          <p:nvPr/>
        </p:nvSpPr>
        <p:spPr>
          <a:xfrm>
            <a:off x="157450" y="4757450"/>
            <a:ext cx="3135900" cy="30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en" sz="700">
                <a:solidFill>
                  <a:schemeClr val="dk2"/>
                </a:solidFill>
              </a:rPr>
              <a:t>El Programa de los Años Intermedios: de los principios a la práctica (2017)</a:t>
            </a:r>
            <a:endParaRPr sz="700"/>
          </a:p>
        </p:txBody>
      </p:sp>
      <p:grpSp>
        <p:nvGrpSpPr>
          <p:cNvPr id="249" name="Google Shape;249;p40"/>
          <p:cNvGrpSpPr/>
          <p:nvPr/>
        </p:nvGrpSpPr>
        <p:grpSpPr>
          <a:xfrm>
            <a:off x="6620306" y="170050"/>
            <a:ext cx="2211998" cy="536152"/>
            <a:chOff x="3163406" y="708525"/>
            <a:chExt cx="2211998" cy="536152"/>
          </a:xfrm>
        </p:grpSpPr>
        <p:pic>
          <p:nvPicPr>
            <p:cNvPr id="250" name="Google Shape;250;p40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3163406" y="708525"/>
              <a:ext cx="574242" cy="53615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51" name="Google Shape;251;p40"/>
            <p:cNvCxnSpPr/>
            <p:nvPr/>
          </p:nvCxnSpPr>
          <p:spPr>
            <a:xfrm>
              <a:off x="3797442" y="708528"/>
              <a:ext cx="0" cy="474300"/>
            </a:xfrm>
            <a:prstGeom prst="straightConnector1">
              <a:avLst/>
            </a:prstGeom>
            <a:noFill/>
            <a:ln cap="flat" cmpd="sng" w="9525">
              <a:solidFill>
                <a:srgbClr val="000000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252" name="Google Shape;252;p40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3857250" y="748089"/>
              <a:ext cx="1518154" cy="3951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53" name="Google Shape;253;p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4" name="Google Shape;254;p40"/>
          <p:cNvSpPr txBox="1"/>
          <p:nvPr/>
        </p:nvSpPr>
        <p:spPr>
          <a:xfrm>
            <a:off x="425175" y="271900"/>
            <a:ext cx="58020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000">
                <a:solidFill>
                  <a:schemeClr val="dk1"/>
                </a:solidFill>
              </a:rPr>
              <a:t>Rúbricas MYP primer año</a:t>
            </a:r>
            <a:endParaRPr b="1" sz="30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9" name="Google Shape;259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6259"/>
            <a:ext cx="9144000" cy="5156024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41"/>
          <p:cNvSpPr txBox="1"/>
          <p:nvPr/>
        </p:nvSpPr>
        <p:spPr>
          <a:xfrm>
            <a:off x="2991075" y="669400"/>
            <a:ext cx="3577200" cy="26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/>
              <a:t>Más información:</a:t>
            </a:r>
            <a:endParaRPr b="1" sz="30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sz="2400"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Jefe de Estudios </a:t>
            </a:r>
            <a:r>
              <a:rPr b="1" lang="en" sz="3000"/>
              <a:t>MYP</a:t>
            </a:r>
            <a:r>
              <a:rPr lang="en" sz="2400"/>
              <a:t>: </a:t>
            </a:r>
            <a:endParaRPr sz="2400"/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2400"/>
              <a:t>Melissa Vidal-MacKay</a:t>
            </a:r>
            <a:endParaRPr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mvidal@stjohns.cl</a:t>
            </a:r>
            <a:endParaRPr sz="18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